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31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0" r:id="rId3"/>
    <p:sldId id="261" r:id="rId4"/>
    <p:sldId id="262" r:id="rId5"/>
    <p:sldId id="264" r:id="rId6"/>
    <p:sldId id="277" r:id="rId7"/>
    <p:sldId id="278" r:id="rId8"/>
    <p:sldId id="265" r:id="rId9"/>
    <p:sldId id="266" r:id="rId10"/>
    <p:sldId id="276" r:id="rId11"/>
    <p:sldId id="267" r:id="rId12"/>
    <p:sldId id="269" r:id="rId13"/>
    <p:sldId id="268" r:id="rId14"/>
    <p:sldId id="270" r:id="rId15"/>
    <p:sldId id="271" r:id="rId16"/>
    <p:sldId id="272" r:id="rId17"/>
    <p:sldId id="279" r:id="rId18"/>
    <p:sldId id="274" r:id="rId1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990" autoAdjust="0"/>
    <p:restoredTop sz="94320" autoAdjust="0"/>
  </p:normalViewPr>
  <p:slideViewPr>
    <p:cSldViewPr snapToGrid="0">
      <p:cViewPr>
        <p:scale>
          <a:sx n="76" d="100"/>
          <a:sy n="76" d="100"/>
        </p:scale>
        <p:origin x="-2010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98" d="100"/>
          <a:sy n="98" d="100"/>
        </p:scale>
        <p:origin x="-1632" y="84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6E0EE0F-5788-4E2D-9558-3E8820AD5990}" type="datetimeFigureOut">
              <a:rPr lang="en-US" smtClean="0"/>
              <a:t>5/11/2016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4AB30A0-8B2C-4E35-8688-7E0AEDE48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818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F38C3EE-C43E-45C4-80CE-B56619B7256A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22313"/>
            <a:ext cx="3654425" cy="2741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3626618"/>
            <a:ext cx="5608320" cy="520334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6B07A4A-C48B-43B9-9622-05CC4A53B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6702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22313"/>
            <a:ext cx="3654425" cy="27416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</p:sp>
    </p:spTree>
    <p:extLst>
      <p:ext uri="{BB962C8B-B14F-4D97-AF65-F5344CB8AC3E}">
        <p14:creationId xmlns:p14="http://schemas.microsoft.com/office/powerpoint/2010/main" val="36340039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</p:sp>
    </p:spTree>
    <p:extLst>
      <p:ext uri="{BB962C8B-B14F-4D97-AF65-F5344CB8AC3E}">
        <p14:creationId xmlns:p14="http://schemas.microsoft.com/office/powerpoint/2010/main" val="35692292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</p:sp>
    </p:spTree>
    <p:extLst>
      <p:ext uri="{BB962C8B-B14F-4D97-AF65-F5344CB8AC3E}">
        <p14:creationId xmlns:p14="http://schemas.microsoft.com/office/powerpoint/2010/main" val="5091725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</p:sp>
    </p:spTree>
    <p:extLst>
      <p:ext uri="{BB962C8B-B14F-4D97-AF65-F5344CB8AC3E}">
        <p14:creationId xmlns:p14="http://schemas.microsoft.com/office/powerpoint/2010/main" val="8958069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1096" y="3685956"/>
            <a:ext cx="5608320" cy="5203349"/>
          </a:xfrm>
        </p:spPr>
      </p:sp>
    </p:spTree>
    <p:extLst>
      <p:ext uri="{BB962C8B-B14F-4D97-AF65-F5344CB8AC3E}">
        <p14:creationId xmlns:p14="http://schemas.microsoft.com/office/powerpoint/2010/main" val="24143178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</p:sp>
    </p:spTree>
    <p:extLst>
      <p:ext uri="{BB962C8B-B14F-4D97-AF65-F5344CB8AC3E}">
        <p14:creationId xmlns:p14="http://schemas.microsoft.com/office/powerpoint/2010/main" val="3187454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</p:sp>
    </p:spTree>
    <p:extLst>
      <p:ext uri="{BB962C8B-B14F-4D97-AF65-F5344CB8AC3E}">
        <p14:creationId xmlns:p14="http://schemas.microsoft.com/office/powerpoint/2010/main" val="656501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</p:sp>
    </p:spTree>
    <p:extLst>
      <p:ext uri="{BB962C8B-B14F-4D97-AF65-F5344CB8AC3E}">
        <p14:creationId xmlns:p14="http://schemas.microsoft.com/office/powerpoint/2010/main" val="4070180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</p:sp>
    </p:spTree>
    <p:extLst>
      <p:ext uri="{BB962C8B-B14F-4D97-AF65-F5344CB8AC3E}">
        <p14:creationId xmlns:p14="http://schemas.microsoft.com/office/powerpoint/2010/main" val="2692736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</p:sp>
    </p:spTree>
    <p:extLst>
      <p:ext uri="{BB962C8B-B14F-4D97-AF65-F5344CB8AC3E}">
        <p14:creationId xmlns:p14="http://schemas.microsoft.com/office/powerpoint/2010/main" val="3287165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</p:sp>
    </p:spTree>
    <p:extLst>
      <p:ext uri="{BB962C8B-B14F-4D97-AF65-F5344CB8AC3E}">
        <p14:creationId xmlns:p14="http://schemas.microsoft.com/office/powerpoint/2010/main" val="1519515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</p:sp>
    </p:spTree>
    <p:extLst>
      <p:ext uri="{BB962C8B-B14F-4D97-AF65-F5344CB8AC3E}">
        <p14:creationId xmlns:p14="http://schemas.microsoft.com/office/powerpoint/2010/main" val="2032213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</p:sp>
    </p:spTree>
    <p:extLst>
      <p:ext uri="{BB962C8B-B14F-4D97-AF65-F5344CB8AC3E}">
        <p14:creationId xmlns:p14="http://schemas.microsoft.com/office/powerpoint/2010/main" val="1661375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</p:sp>
    </p:spTree>
    <p:extLst>
      <p:ext uri="{BB962C8B-B14F-4D97-AF65-F5344CB8AC3E}">
        <p14:creationId xmlns:p14="http://schemas.microsoft.com/office/powerpoint/2010/main" val="976826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26F3A847-7EB8-49E2-8D98-6A7B834A494B}" type="datetime1">
              <a:rPr lang="en-US" smtClean="0"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36551A13-DBF0-42CE-B36E-4CB9BC422E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26F3A847-7EB8-49E2-8D98-6A7B834A494B}" type="datetime1">
              <a:rPr lang="en-US" smtClean="0"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36551A13-DBF0-42CE-B36E-4CB9BC422E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6F3A847-7EB8-49E2-8D98-6A7B834A494B}" type="datetime1">
              <a:rPr lang="en-US" smtClean="0"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36551A13-DBF0-42CE-B36E-4CB9BC422E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A77692F2-129C-404D-9DE1-6D1F2A206FB3}" type="datetime1">
              <a:rPr lang="en-US" smtClean="0"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36551A13-DBF0-42CE-B36E-4CB9BC422EB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26F3A847-7EB8-49E2-8D98-6A7B834A494B}" type="datetime1">
              <a:rPr lang="en-US" smtClean="0"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36551A13-DBF0-42CE-B36E-4CB9BC422E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1907A957-1D40-41B9-84C5-3AAE34870081}" type="datetime1">
              <a:rPr lang="en-US" smtClean="0"/>
              <a:t>5/11/2016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36551A13-DBF0-42CE-B36E-4CB9BC422EB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B852DA5-7A79-4478-9CEF-200B6B577648}" type="datetime1">
              <a:rPr lang="en-US" smtClean="0"/>
              <a:t>5/11/2016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36551A13-DBF0-42CE-B36E-4CB9BC422EB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C927430B-BBCB-4330-B33E-F542A7A4FF7E}" type="datetime1">
              <a:rPr lang="en-US" smtClean="0"/>
              <a:t>5/11/2016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36551A13-DBF0-42CE-B36E-4CB9BC422EB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26F3A847-7EB8-49E2-8D98-6A7B834A494B}" type="datetime1">
              <a:rPr lang="en-US" smtClean="0"/>
              <a:t>5/11/2016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36551A13-DBF0-42CE-B36E-4CB9BC422E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68C4E193-1F5D-49AE-8A6A-AF6BEA03FB11}" type="datetime1">
              <a:rPr lang="en-US" smtClean="0"/>
              <a:t>5/11/2016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26F3A847-7EB8-49E2-8D98-6A7B834A494B}" type="datetime1">
              <a:rPr lang="en-US" smtClean="0"/>
              <a:t>5/11/2016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36551A13-DBF0-42CE-B36E-4CB9BC422E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26F3A847-7EB8-49E2-8D98-6A7B834A494B}" type="datetime1">
              <a:rPr lang="en-US" smtClean="0"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51A13-DBF0-42CE-B36E-4CB9BC422E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  <p:sldLayoutId id="2147484439" r:id="rId8"/>
    <p:sldLayoutId id="2147484440" r:id="rId9"/>
    <p:sldLayoutId id="2147484441" r:id="rId10"/>
    <p:sldLayoutId id="214748444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292105"/>
            <a:ext cx="8534400" cy="25716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i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LOOK BEFORE YOU LEAP!</a:t>
            </a:r>
            <a:br>
              <a:rPr lang="en-US" sz="4800" i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400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48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US" sz="48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Planning at The Cliff </a:t>
            </a:r>
            <a:br>
              <a:rPr lang="en-US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3200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O</a:t>
            </a:r>
            <a:r>
              <a:rPr lang="en-US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f The Client’s Capacity</a:t>
            </a:r>
            <a:endParaRPr lang="en-US" sz="3200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5011435"/>
            <a:ext cx="8534400" cy="1507345"/>
          </a:xfrm>
        </p:spPr>
        <p:txBody>
          <a:bodyPr anchor="b">
            <a:normAutofit/>
          </a:bodyPr>
          <a:lstStyle/>
          <a:p>
            <a:pPr algn="l"/>
            <a:r>
              <a:rPr lang="en-US" sz="2000" dirty="0" smtClean="0">
                <a:latin typeface="Arial Hebrew Scholar"/>
                <a:cs typeface="Arial Hebrew Scholar"/>
              </a:rPr>
              <a:t>Marve Ann M. Alaimo / Cummings &amp; Lockwood LLC</a:t>
            </a:r>
          </a:p>
          <a:p>
            <a:pPr algn="l"/>
            <a:r>
              <a:rPr lang="en-US" sz="2000" dirty="0" smtClean="0">
                <a:latin typeface="Arial Hebrew Scholar"/>
                <a:cs typeface="Arial Hebrew Scholar"/>
              </a:rPr>
              <a:t>William T. Hennessey / </a:t>
            </a:r>
            <a:r>
              <a:rPr lang="en-US" sz="2000" dirty="0" err="1" smtClean="0">
                <a:latin typeface="Arial Hebrew Scholar"/>
                <a:cs typeface="Arial Hebrew Scholar"/>
              </a:rPr>
              <a:t>Gunster</a:t>
            </a:r>
            <a:endParaRPr lang="en-US" sz="2000" dirty="0" smtClean="0">
              <a:latin typeface="Arial Hebrew Scholar"/>
              <a:cs typeface="Arial Hebrew Scho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23829" y="5444903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90000"/>
              </a:lnSpc>
            </a:pPr>
            <a:endParaRPr lang="en-US" dirty="0" err="1" smtClean="0"/>
          </a:p>
        </p:txBody>
      </p:sp>
    </p:spTree>
    <p:extLst>
      <p:ext uri="{BB962C8B-B14F-4D97-AF65-F5344CB8AC3E}">
        <p14:creationId xmlns:p14="http://schemas.microsoft.com/office/powerpoint/2010/main" val="356660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 Not To Do 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58225" y="1728590"/>
            <a:ext cx="4070959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Audio or video recordings?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Medical records or physician reports?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Independent evaluations?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Letter of intentions?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53674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Undue Influence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1973501" y="-767061"/>
            <a:ext cx="3119245" cy="6110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“When the influence exerted upon a testator or grantor rises to the level of over persuasion, duress, force or coercion and destroys the free agency and will power of the testator or grantor, undue influence exists”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3847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Undue Influence?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7457" y="792216"/>
            <a:ext cx="5041931" cy="5746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will or trust is presumed to be the product of undue influence if the alleged undue influencer: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is a substantial beneficiary under the will or trust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occupied a confidential relationship to the testator or grantor, and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was active in procuring the will or trust</a:t>
            </a:r>
          </a:p>
        </p:txBody>
      </p:sp>
    </p:spTree>
    <p:extLst>
      <p:ext uri="{BB962C8B-B14F-4D97-AF65-F5344CB8AC3E}">
        <p14:creationId xmlns:p14="http://schemas.microsoft.com/office/powerpoint/2010/main" val="2851563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4877060" y="2102732"/>
            <a:ext cx="5293053" cy="143560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do you do when </a:t>
            </a:r>
            <a:r>
              <a:rPr lang="is-IS" sz="3600" dirty="0" smtClean="0"/>
              <a:t>…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074" y="658410"/>
            <a:ext cx="5140072" cy="4233199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client’s appointment is made by a potential beneficiary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 potential beneficiary wants to talk with you about </a:t>
            </a:r>
            <a:r>
              <a:rPr lang="en-US" dirty="0"/>
              <a:t>a</a:t>
            </a:r>
            <a:r>
              <a:rPr lang="en-US" dirty="0" smtClean="0"/>
              <a:t> client’s estate plan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 potential beneficiary wants to be a part of the client meetings</a:t>
            </a:r>
          </a:p>
        </p:txBody>
      </p:sp>
    </p:spTree>
    <p:extLst>
      <p:ext uri="{BB962C8B-B14F-4D97-AF65-F5344CB8AC3E}">
        <p14:creationId xmlns:p14="http://schemas.microsoft.com/office/powerpoint/2010/main" val="146787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 Yourself 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0030" y="528143"/>
            <a:ext cx="5067078" cy="5985620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Will this person benefit substantially from the plan my client wants to create?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Does this person have a special relationship with my client in which my client is dependent upon this person or must place a lot of trust in that person?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Is this person taking an active role in procuring this change to my client’s estate plan?</a:t>
            </a:r>
          </a:p>
        </p:txBody>
      </p:sp>
    </p:spTree>
    <p:extLst>
      <p:ext uri="{BB962C8B-B14F-4D97-AF65-F5344CB8AC3E}">
        <p14:creationId xmlns:p14="http://schemas.microsoft.com/office/powerpoint/2010/main" val="260967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Active Procurement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691" y="138916"/>
            <a:ext cx="6113568" cy="4526347"/>
          </a:xfrm>
        </p:spPr>
        <p:txBody>
          <a:bodyPr anchor="t"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Presence of the beneficiary at the execution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Presence of the beneficiary at client meetings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Referral of the client to you by the beneficiary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The beneficiary’s knowledge of the proposed plan before it is executed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Instructions given by the beneficiary to the attorney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Securing of witnesses by the beneficiary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Safekeeping of the documents by the beneficiary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13393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Say NO to Active Procurement!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2894" y="251499"/>
            <a:ext cx="5004211" cy="647603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Schedule and confirm meetings with the client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Keep potential beneficiaries out and explain why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Document the third parties that do participate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Reaffirm confidentiality, freedom of choice and their right to advocacy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Receive and confirm all directions from and with the client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Document everything with memos and notes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Be honest with your client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522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282" y="697309"/>
            <a:ext cx="5343100" cy="388822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What duty to you have to scrub the undue influence?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What if you still feel your client is being unduly influenced?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5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 rot="897402">
            <a:off x="2237994" y="4507038"/>
            <a:ext cx="5064125" cy="1695450"/>
          </a:xfrm>
        </p:spPr>
        <p:txBody>
          <a:bodyPr/>
          <a:lstStyle/>
          <a:p>
            <a:r>
              <a:rPr lang="en-US" dirty="0" smtClean="0"/>
              <a:t>Best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15509" y="615951"/>
            <a:ext cx="8628491" cy="3191962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Communicate directly with the client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Get written instructions in client’s hand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Follow up with meeting summaries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Document significant detours in planning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Reaffirm, reaffirm, reaffirm!</a:t>
            </a:r>
          </a:p>
        </p:txBody>
      </p:sp>
    </p:spTree>
    <p:extLst>
      <p:ext uri="{BB962C8B-B14F-4D97-AF65-F5344CB8AC3E}">
        <p14:creationId xmlns:p14="http://schemas.microsoft.com/office/powerpoint/2010/main" val="1438387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 rot="902757">
            <a:off x="377186" y="4507015"/>
            <a:ext cx="5064125" cy="1695450"/>
          </a:xfrm>
        </p:spPr>
        <p:txBody>
          <a:bodyPr/>
          <a:lstStyle/>
          <a:p>
            <a:pPr algn="ctr"/>
            <a:r>
              <a:rPr lang="en-US" dirty="0" smtClean="0"/>
              <a:t>The Doe Family</a:t>
            </a:r>
            <a:br>
              <a:rPr lang="en-US" dirty="0" smtClean="0"/>
            </a:br>
            <a:r>
              <a:rPr lang="en-US" sz="2800" dirty="0" smtClean="0"/>
              <a:t>once upon a time </a:t>
            </a:r>
            <a:r>
              <a:rPr lang="is-IS" sz="2800" dirty="0" smtClean="0"/>
              <a:t>…</a:t>
            </a:r>
            <a:endParaRPr lang="en-US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195" b="-32195"/>
          <a:stretch>
            <a:fillRect/>
          </a:stretch>
        </p:blipFill>
        <p:spPr>
          <a:xfrm>
            <a:off x="1546530" y="-880511"/>
            <a:ext cx="5947196" cy="6532716"/>
          </a:xfrm>
        </p:spPr>
      </p:pic>
    </p:spTree>
    <p:extLst>
      <p:ext uri="{BB962C8B-B14F-4D97-AF65-F5344CB8AC3E}">
        <p14:creationId xmlns:p14="http://schemas.microsoft.com/office/powerpoint/2010/main" val="87188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340909" y="807017"/>
            <a:ext cx="5524854" cy="5088265"/>
          </a:xfrm>
        </p:spPr>
        <p:txBody>
          <a:bodyPr anchor="t">
            <a:norm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/>
              <a:t>Understanding client capacity</a:t>
            </a:r>
          </a:p>
          <a:p>
            <a:pPr marL="228600" lvl="1" indent="0">
              <a:buNone/>
            </a:pPr>
            <a:endParaRPr lang="en-US" sz="20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/>
              <a:t>Recognizing and dealing with the potential for undue influence</a:t>
            </a:r>
          </a:p>
          <a:p>
            <a:pPr marL="0" indent="0">
              <a:buNone/>
            </a:pPr>
            <a:endParaRPr lang="en-US" sz="20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/>
              <a:t>Identification of the client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610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 Mind</a:t>
            </a:r>
            <a:br>
              <a:rPr lang="en-US" dirty="0" smtClean="0"/>
            </a:br>
            <a:r>
              <a:rPr lang="en-US" sz="2800" dirty="0" smtClean="0"/>
              <a:t>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7379" y="1266622"/>
            <a:ext cx="4971717" cy="4970502"/>
          </a:xfrm>
        </p:spPr>
        <p:txBody>
          <a:bodyPr anchor="t">
            <a:normAutofit fontScale="92500" lnSpcReduction="20000"/>
          </a:bodyPr>
          <a:lstStyle/>
          <a:p>
            <a:pPr marL="457200" lvl="2" indent="-457200">
              <a:buFont typeface="Arial"/>
              <a:buChar char="•"/>
            </a:pPr>
            <a:r>
              <a:rPr lang="en-US" sz="3600" dirty="0" smtClean="0"/>
              <a:t>The ability to understand the nature and extent of one’s property</a:t>
            </a:r>
          </a:p>
          <a:p>
            <a:pPr marL="457200" lvl="2" indent="-457200">
              <a:buFont typeface="Arial"/>
              <a:buChar char="•"/>
            </a:pPr>
            <a:r>
              <a:rPr lang="en-US" sz="3600" dirty="0" smtClean="0"/>
              <a:t>Knowledge of one’s natural beneficiaries</a:t>
            </a:r>
          </a:p>
          <a:p>
            <a:pPr marL="457200" lvl="2" indent="-457200">
              <a:buFont typeface="Arial"/>
              <a:buChar char="•"/>
            </a:pPr>
            <a:r>
              <a:rPr lang="en-US" sz="3600" dirty="0" smtClean="0"/>
              <a:t>A general understanding of the practical effect of a will or trust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marL="1143000" lvl="2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1143000" lvl="2" indent="-457200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7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Know Your Client</a:t>
            </a:r>
            <a:r>
              <a:rPr lang="en-US" dirty="0"/>
              <a:t/>
            </a:r>
            <a:br>
              <a:rPr lang="en-US" dirty="0"/>
            </a:br>
            <a:r>
              <a:rPr lang="en-US" sz="2800" dirty="0" smtClean="0"/>
              <a:t>Set the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-89897" y="1102066"/>
            <a:ext cx="4427028" cy="360475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dirty="0" smtClean="0"/>
              <a:t>Be alert</a:t>
            </a:r>
          </a:p>
          <a:p>
            <a:pPr algn="ctr">
              <a:buNone/>
            </a:pPr>
            <a:r>
              <a:rPr lang="en-US" sz="3200" dirty="0" smtClean="0"/>
              <a:t>Check the time</a:t>
            </a:r>
          </a:p>
          <a:p>
            <a:pPr algn="ctr">
              <a:buNone/>
            </a:pPr>
            <a:r>
              <a:rPr lang="en-US" sz="3200" dirty="0" smtClean="0"/>
              <a:t>Be casual</a:t>
            </a:r>
          </a:p>
          <a:p>
            <a:pPr algn="ctr">
              <a:buNone/>
            </a:pPr>
            <a:r>
              <a:rPr lang="en-US" sz="3200" dirty="0" smtClean="0"/>
              <a:t>Simplify</a:t>
            </a:r>
          </a:p>
          <a:p>
            <a:pPr algn="ctr">
              <a:buNone/>
            </a:pPr>
            <a:r>
              <a:rPr lang="en-US" sz="3200" dirty="0" smtClean="0"/>
              <a:t>Be creative</a:t>
            </a:r>
          </a:p>
          <a:p>
            <a:pPr algn="ctr">
              <a:buNone/>
            </a:pPr>
            <a:r>
              <a:rPr lang="en-US" sz="3200" dirty="0" smtClean="0"/>
              <a:t>Be visual</a:t>
            </a:r>
          </a:p>
        </p:txBody>
      </p:sp>
    </p:spTree>
    <p:extLst>
      <p:ext uri="{BB962C8B-B14F-4D97-AF65-F5344CB8AC3E}">
        <p14:creationId xmlns:p14="http://schemas.microsoft.com/office/powerpoint/2010/main" val="3856612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rot="889875">
            <a:off x="263047" y="5083065"/>
            <a:ext cx="58997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Ethical Concerns</a:t>
            </a:r>
          </a:p>
          <a:p>
            <a:r>
              <a:rPr lang="en-US" sz="2800" dirty="0" smtClean="0"/>
              <a:t>To Prepare or not to prepare?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13151" y="425885"/>
            <a:ext cx="8054235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err="1"/>
              <a:t>ACTEC</a:t>
            </a:r>
            <a:r>
              <a:rPr lang="en-US" sz="2800" dirty="0"/>
              <a:t> Commentary to </a:t>
            </a:r>
            <a:r>
              <a:rPr lang="en-US" sz="2800" dirty="0" err="1"/>
              <a:t>MRPC</a:t>
            </a:r>
            <a:r>
              <a:rPr lang="en-US" sz="2800" dirty="0"/>
              <a:t> </a:t>
            </a:r>
            <a:r>
              <a:rPr lang="en-US" sz="2800" dirty="0" smtClean="0"/>
              <a:t>1.14</a:t>
            </a:r>
          </a:p>
          <a:p>
            <a:pPr>
              <a:spcAft>
                <a:spcPts val="1800"/>
              </a:spcAft>
            </a:pPr>
            <a:r>
              <a:rPr lang="en-US" sz="2800" dirty="0" smtClean="0"/>
              <a:t>		</a:t>
            </a:r>
            <a:r>
              <a:rPr lang="en-US" sz="2400" i="1" dirty="0" smtClean="0"/>
              <a:t>lack of capacity vs. borderline capacity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San Diego County Ethics Opinion 1990-3</a:t>
            </a:r>
          </a:p>
          <a:p>
            <a:pPr>
              <a:spcAft>
                <a:spcPts val="1800"/>
              </a:spcAft>
            </a:pPr>
            <a:r>
              <a:rPr lang="en-US" sz="2800" i="1" dirty="0" smtClean="0"/>
              <a:t>		</a:t>
            </a:r>
            <a:r>
              <a:rPr lang="en-US" sz="2400" i="1" dirty="0" smtClean="0"/>
              <a:t>once raised, an issue of capacity must be resolved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i="1" u="sng" dirty="0" smtClean="0"/>
              <a:t>Florida Bar v. Betts</a:t>
            </a:r>
            <a:r>
              <a:rPr lang="en-US" sz="2800" i="1" dirty="0" smtClean="0"/>
              <a:t> </a:t>
            </a:r>
            <a:r>
              <a:rPr lang="en-US" sz="2800" dirty="0" smtClean="0"/>
              <a:t>and </a:t>
            </a:r>
            <a:r>
              <a:rPr lang="en-US" sz="2800" i="1" u="sng" dirty="0" err="1" smtClean="0"/>
              <a:t>Vignes</a:t>
            </a:r>
            <a:r>
              <a:rPr lang="en-US" sz="2800" i="1" u="sng" dirty="0" smtClean="0"/>
              <a:t> v. </a:t>
            </a:r>
            <a:r>
              <a:rPr lang="en-US" sz="2800" i="1" u="sng" dirty="0" err="1" smtClean="0"/>
              <a:t>Weiskopf</a:t>
            </a:r>
            <a:endParaRPr lang="en-US" sz="2800" i="1" dirty="0" smtClean="0"/>
          </a:p>
          <a:p>
            <a:r>
              <a:rPr lang="en-US" sz="2400" i="1" dirty="0"/>
              <a:t>	</a:t>
            </a:r>
            <a:r>
              <a:rPr lang="en-US" sz="2400" i="1" dirty="0" smtClean="0"/>
              <a:t>	coercion v. diligence</a:t>
            </a:r>
          </a:p>
          <a:p>
            <a:r>
              <a:rPr lang="en-US" sz="2400" i="1" dirty="0"/>
              <a:t>	</a:t>
            </a:r>
            <a:r>
              <a:rPr lang="en-US" sz="2400" i="1" dirty="0" smtClean="0"/>
              <a:t>	</a:t>
            </a: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2383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</a:t>
            </a:r>
            <a:r>
              <a:rPr lang="en-US" dirty="0" err="1" smtClean="0"/>
              <a:t>Concers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The take away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2860" y="1260341"/>
            <a:ext cx="5185776" cy="50776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Facilitate client wishes as best as possible, but don’t interpose your own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Be honest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Provide facts and a clear record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Let the Court make the decision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63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Confirm Intentions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9440" y="880242"/>
            <a:ext cx="5218062" cy="5523070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Get written instructions if you can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Follow up with meeting summaries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Document significant detours in planning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Simplify for understanding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Be visual </a:t>
            </a:r>
            <a:r>
              <a:rPr lang="en-US" dirty="0"/>
              <a:t>&amp;</a:t>
            </a:r>
            <a:r>
              <a:rPr lang="en-US" dirty="0" smtClean="0"/>
              <a:t> straightforward</a:t>
            </a:r>
          </a:p>
        </p:txBody>
      </p:sp>
    </p:spTree>
    <p:extLst>
      <p:ext uri="{BB962C8B-B14F-4D97-AF65-F5344CB8AC3E}">
        <p14:creationId xmlns:p14="http://schemas.microsoft.com/office/powerpoint/2010/main" val="3842409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18449"/>
            <a:ext cx="4820301" cy="1436159"/>
          </a:xfrm>
        </p:spPr>
        <p:txBody>
          <a:bodyPr/>
          <a:lstStyle/>
          <a:p>
            <a:r>
              <a:rPr lang="en-US" dirty="0" smtClean="0"/>
              <a:t>To do 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642" y="603592"/>
            <a:ext cx="5393986" cy="55713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Take notes and prepare memoranda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</a:t>
            </a:r>
            <a:r>
              <a:rPr lang="en-US" dirty="0" smtClean="0"/>
              <a:t>ocus on the test for capacity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Include witnesses</a:t>
            </a:r>
          </a:p>
          <a:p>
            <a:pPr marL="917575" lvl="1" indent="-476250">
              <a:buFont typeface="Lucida Grande"/>
              <a:buChar char="-"/>
            </a:pPr>
            <a:r>
              <a:rPr lang="en-US" dirty="0"/>
              <a:t>W</a:t>
            </a:r>
            <a:r>
              <a:rPr lang="en-US" dirty="0" smtClean="0"/>
              <a:t>ho?  </a:t>
            </a:r>
          </a:p>
          <a:p>
            <a:pPr marL="917575" lvl="1" indent="-476250">
              <a:buFont typeface="Lucida Grande"/>
              <a:buChar char="-"/>
            </a:pPr>
            <a:r>
              <a:rPr lang="en-US" dirty="0" smtClean="0"/>
              <a:t>When?  </a:t>
            </a:r>
          </a:p>
          <a:p>
            <a:pPr marL="917575" lvl="1" indent="-476250">
              <a:buFont typeface="Lucida Grande"/>
              <a:buChar char="-"/>
            </a:pPr>
            <a:r>
              <a:rPr lang="en-US" dirty="0" smtClean="0"/>
              <a:t>How?</a:t>
            </a:r>
          </a:p>
        </p:txBody>
      </p:sp>
    </p:spTree>
    <p:extLst>
      <p:ext uri="{BB962C8B-B14F-4D97-AF65-F5344CB8AC3E}">
        <p14:creationId xmlns:p14="http://schemas.microsoft.com/office/powerpoint/2010/main" val="1669551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ummings-Lockwood">
      <a:dk1>
        <a:sysClr val="windowText" lastClr="000000"/>
      </a:dk1>
      <a:lt1>
        <a:sysClr val="window" lastClr="FFFFFF"/>
      </a:lt1>
      <a:dk2>
        <a:srgbClr val="134B83"/>
      </a:dk2>
      <a:lt2>
        <a:srgbClr val="E7E6E6"/>
      </a:lt2>
      <a:accent1>
        <a:srgbClr val="134B83"/>
      </a:accent1>
      <a:accent2>
        <a:srgbClr val="931527"/>
      </a:accent2>
      <a:accent3>
        <a:srgbClr val="6B6B6B"/>
      </a:accent3>
      <a:accent4>
        <a:srgbClr val="D66C1C"/>
      </a:accent4>
      <a:accent5>
        <a:srgbClr val="714725"/>
      </a:accent5>
      <a:accent6>
        <a:srgbClr val="7D7B1B"/>
      </a:accent6>
      <a:hlink>
        <a:srgbClr val="0A4B8B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lnSpc>
            <a:spcPct val="90000"/>
          </a:lnSpc>
          <a:defRPr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ummings-Lockwood">
      <a:dk1>
        <a:sysClr val="windowText" lastClr="000000"/>
      </a:dk1>
      <a:lt1>
        <a:sysClr val="window" lastClr="FFFFFF"/>
      </a:lt1>
      <a:dk2>
        <a:srgbClr val="134B83"/>
      </a:dk2>
      <a:lt2>
        <a:srgbClr val="E7E6E6"/>
      </a:lt2>
      <a:accent1>
        <a:srgbClr val="134B83"/>
      </a:accent1>
      <a:accent2>
        <a:srgbClr val="931527"/>
      </a:accent2>
      <a:accent3>
        <a:srgbClr val="6B6B6B"/>
      </a:accent3>
      <a:accent4>
        <a:srgbClr val="D66C1C"/>
      </a:accent4>
      <a:accent5>
        <a:srgbClr val="714725"/>
      </a:accent5>
      <a:accent6>
        <a:srgbClr val="7D7B1B"/>
      </a:accent6>
      <a:hlink>
        <a:srgbClr val="0A4B8B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lnSpc>
            <a:spcPct val="90000"/>
          </a:lnSpc>
          <a:defRPr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Kilter.thmx</Template>
  <TotalTime>2</TotalTime>
  <Words>548</Words>
  <Application>Microsoft Office PowerPoint</Application>
  <PresentationFormat>On-screen Show (4:3)</PresentationFormat>
  <Paragraphs>97</Paragraphs>
  <Slides>18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Kilter</vt:lpstr>
      <vt:lpstr>LOOK BEFORE YOU LEAP!   Planning at The Cliff  Of The Client’s Capacity</vt:lpstr>
      <vt:lpstr>The Doe Family once upon a time …</vt:lpstr>
      <vt:lpstr>Overview</vt:lpstr>
      <vt:lpstr>Sound Mind What is it?</vt:lpstr>
      <vt:lpstr>Know Your Client Set the environment</vt:lpstr>
      <vt:lpstr>PowerPoint Presentation</vt:lpstr>
      <vt:lpstr>Ethical Concers The take away …</vt:lpstr>
      <vt:lpstr>Confirm Intentions</vt:lpstr>
      <vt:lpstr>To do …</vt:lpstr>
      <vt:lpstr>Or Not To Do …</vt:lpstr>
      <vt:lpstr>Undue Influence</vt:lpstr>
      <vt:lpstr>Undue Influence?</vt:lpstr>
      <vt:lpstr>What do you do when …</vt:lpstr>
      <vt:lpstr>Ask Yourself …</vt:lpstr>
      <vt:lpstr> Active Procurement</vt:lpstr>
      <vt:lpstr>Say NO to Active Procurement!</vt:lpstr>
      <vt:lpstr>Ethical Issues</vt:lpstr>
      <vt:lpstr>Best Practices</vt:lpstr>
    </vt:vector>
  </TitlesOfParts>
  <Company>
 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subject/>
  <dc:creator/>
  <cp:keywords/>
  <dc:description/>
  <cp:lastModifiedBy>C&amp;L</cp:lastModifiedBy>
  <cp:revision>1</cp:revision>
  <dcterms:created xsi:type="dcterms:W3CDTF">2016-05-09T14:07:11Z</dcterms:created>
  <dcterms:modified xsi:type="dcterms:W3CDTF">2016-05-11T14:37:04Z</dcterms:modified>
  <cp:category/>
  <cp:contentStatus/>
  <cp:version>0</cp:version>
</cp:coreProperties>
</file>